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39180-BB43-4117-857F-4C7C280F9962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D06C525C-560C-41AC-9958-B0B5EC5F8DC7}">
      <dgm:prSet phldrT="[Текст]" custT="1"/>
      <dgm:spPr/>
      <dgm:t>
        <a:bodyPr/>
        <a:lstStyle/>
        <a:p>
          <a:pPr algn="ctr"/>
          <a:endParaRPr lang="en-US" sz="2400" dirty="0" smtClean="0"/>
        </a:p>
        <a:p>
          <a:pPr algn="ctr"/>
          <a:r>
            <a:rPr lang="en-US" sz="2400" dirty="0" smtClean="0"/>
            <a:t>Independent learners </a:t>
          </a:r>
          <a:r>
            <a:rPr lang="ru-RU" sz="2400" dirty="0" smtClean="0"/>
            <a:t>самостоятельные  ученики</a:t>
          </a:r>
          <a:endParaRPr lang="en-US" sz="2400" dirty="0" smtClean="0"/>
        </a:p>
        <a:p>
          <a:pPr algn="ctr"/>
          <a:endParaRPr lang="en-US" sz="2400" dirty="0" smtClean="0"/>
        </a:p>
        <a:p>
          <a:pPr algn="ctr"/>
          <a:endParaRPr lang="ru-RU" sz="3200" dirty="0"/>
        </a:p>
      </dgm:t>
    </dgm:pt>
    <dgm:pt modelId="{50A7C658-64DA-4C8F-B88C-1E491DDE64C7}" type="parTrans" cxnId="{18EF3BD9-18B4-4294-BC99-3138554C99A5}">
      <dgm:prSet/>
      <dgm:spPr/>
      <dgm:t>
        <a:bodyPr/>
        <a:lstStyle/>
        <a:p>
          <a:endParaRPr lang="ru-RU"/>
        </a:p>
      </dgm:t>
    </dgm:pt>
    <dgm:pt modelId="{440135FF-8DE5-47F2-95E7-FD1830EA9542}" type="sibTrans" cxnId="{18EF3BD9-18B4-4294-BC99-3138554C99A5}">
      <dgm:prSet/>
      <dgm:spPr/>
      <dgm:t>
        <a:bodyPr/>
        <a:lstStyle/>
        <a:p>
          <a:endParaRPr lang="ru-RU"/>
        </a:p>
      </dgm:t>
    </dgm:pt>
    <dgm:pt modelId="{059F4A01-F0A9-4162-8B6C-4810E47BB173}">
      <dgm:prSet phldrT="[Текст]" custT="1"/>
      <dgm:spPr/>
      <dgm:t>
        <a:bodyPr/>
        <a:lstStyle/>
        <a:p>
          <a:pPr algn="l"/>
          <a:r>
            <a:rPr lang="en-US" sz="2400" dirty="0" smtClean="0"/>
            <a:t>Motivated learners</a:t>
          </a:r>
          <a:r>
            <a:rPr lang="ru-RU" sz="2400" dirty="0" smtClean="0"/>
            <a:t> мотивированные ученики</a:t>
          </a:r>
          <a:endParaRPr lang="ru-RU" sz="2400" dirty="0"/>
        </a:p>
      </dgm:t>
    </dgm:pt>
    <dgm:pt modelId="{B609C8DC-58A7-40FD-BC4E-04FCD749D010}" type="parTrans" cxnId="{FD29BD2F-B452-4C39-A718-AFF6062FB59C}">
      <dgm:prSet/>
      <dgm:spPr/>
      <dgm:t>
        <a:bodyPr/>
        <a:lstStyle/>
        <a:p>
          <a:endParaRPr lang="ru-RU"/>
        </a:p>
      </dgm:t>
    </dgm:pt>
    <dgm:pt modelId="{B7554138-D171-4EE7-B690-3179D3474C2A}" type="sibTrans" cxnId="{FD29BD2F-B452-4C39-A718-AFF6062FB59C}">
      <dgm:prSet/>
      <dgm:spPr/>
      <dgm:t>
        <a:bodyPr/>
        <a:lstStyle/>
        <a:p>
          <a:endParaRPr lang="ru-RU"/>
        </a:p>
      </dgm:t>
    </dgm:pt>
    <dgm:pt modelId="{4C709BEF-1C09-4334-B97C-D79667E46495}">
      <dgm:prSet phldrT="[Текст]" custT="1"/>
      <dgm:spPr/>
      <dgm:t>
        <a:bodyPr/>
        <a:lstStyle/>
        <a:p>
          <a:r>
            <a:rPr lang="en-US" sz="2400" dirty="0" smtClean="0"/>
            <a:t>Confident learners</a:t>
          </a:r>
          <a:r>
            <a:rPr lang="ru-RU" sz="2400" dirty="0" smtClean="0"/>
            <a:t> уверенные ученики</a:t>
          </a:r>
        </a:p>
        <a:p>
          <a:endParaRPr lang="ru-RU" sz="2400" dirty="0"/>
        </a:p>
      </dgm:t>
    </dgm:pt>
    <dgm:pt modelId="{3BF59215-9F03-48AC-930E-442C22762134}" type="parTrans" cxnId="{19778CEF-9EE4-4FEF-A517-9E9A8FC2AD54}">
      <dgm:prSet/>
      <dgm:spPr/>
      <dgm:t>
        <a:bodyPr/>
        <a:lstStyle/>
        <a:p>
          <a:endParaRPr lang="ru-RU"/>
        </a:p>
      </dgm:t>
    </dgm:pt>
    <dgm:pt modelId="{43ED6F0E-E84B-4913-8002-BD7E8E8450D7}" type="sibTrans" cxnId="{19778CEF-9EE4-4FEF-A517-9E9A8FC2AD54}">
      <dgm:prSet/>
      <dgm:spPr/>
      <dgm:t>
        <a:bodyPr/>
        <a:lstStyle/>
        <a:p>
          <a:endParaRPr lang="ru-RU"/>
        </a:p>
      </dgm:t>
    </dgm:pt>
    <dgm:pt modelId="{260C4C4E-9E90-4056-AF59-68EDC7AC2E48}">
      <dgm:prSet custT="1"/>
      <dgm:spPr/>
      <dgm:t>
        <a:bodyPr/>
        <a:lstStyle/>
        <a:p>
          <a:r>
            <a:rPr lang="en-US" sz="2400" dirty="0" smtClean="0"/>
            <a:t>Life-long learners</a:t>
          </a:r>
          <a:r>
            <a:rPr lang="ru-RU" sz="2400" dirty="0" smtClean="0"/>
            <a:t>  обучающиеся на протяжении всей жизни</a:t>
          </a:r>
          <a:endParaRPr lang="ru-RU" sz="2400" dirty="0"/>
        </a:p>
      </dgm:t>
    </dgm:pt>
    <dgm:pt modelId="{A47F3962-A4FE-4A0F-B5A1-FB77A86EC4BF}" type="parTrans" cxnId="{EBFD6C5B-9A7D-477F-9B73-C9BE6DFC94E6}">
      <dgm:prSet/>
      <dgm:spPr/>
      <dgm:t>
        <a:bodyPr/>
        <a:lstStyle/>
        <a:p>
          <a:endParaRPr lang="ru-RU"/>
        </a:p>
      </dgm:t>
    </dgm:pt>
    <dgm:pt modelId="{17D9A0C5-D5EF-416C-9456-E3AE6976AFC8}" type="sibTrans" cxnId="{EBFD6C5B-9A7D-477F-9B73-C9BE6DFC94E6}">
      <dgm:prSet/>
      <dgm:spPr/>
      <dgm:t>
        <a:bodyPr/>
        <a:lstStyle/>
        <a:p>
          <a:endParaRPr lang="ru-RU"/>
        </a:p>
      </dgm:t>
    </dgm:pt>
    <dgm:pt modelId="{D82CC8DB-0F9F-4547-BD05-43DECC59D21D}" type="pres">
      <dgm:prSet presAssocID="{52B39180-BB43-4117-857F-4C7C280F9962}" presName="CompostProcess" presStyleCnt="0">
        <dgm:presLayoutVars>
          <dgm:dir/>
          <dgm:resizeHandles val="exact"/>
        </dgm:presLayoutVars>
      </dgm:prSet>
      <dgm:spPr/>
    </dgm:pt>
    <dgm:pt modelId="{799C6733-3DA8-41DA-A806-53E1D72DA45F}" type="pres">
      <dgm:prSet presAssocID="{52B39180-BB43-4117-857F-4C7C280F9962}" presName="arrow" presStyleLbl="bgShp" presStyleIdx="0" presStyleCnt="1" custLinFactNeighborX="519" custLinFactNeighborY="632"/>
      <dgm:spPr/>
    </dgm:pt>
    <dgm:pt modelId="{125796B6-2EF9-4973-B833-98FE481922B8}" type="pres">
      <dgm:prSet presAssocID="{52B39180-BB43-4117-857F-4C7C280F9962}" presName="linearProcess" presStyleCnt="0"/>
      <dgm:spPr/>
    </dgm:pt>
    <dgm:pt modelId="{430E940B-3334-44EB-925F-E4AD8C7C2F61}" type="pres">
      <dgm:prSet presAssocID="{D06C525C-560C-41AC-9958-B0B5EC5F8DC7}" presName="textNode" presStyleLbl="node1" presStyleIdx="0" presStyleCnt="4" custScaleX="134074" custScaleY="103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D007B-629F-4F5E-B0FE-FD3619CEE1BE}" type="pres">
      <dgm:prSet presAssocID="{440135FF-8DE5-47F2-95E7-FD1830EA9542}" presName="sibTrans" presStyleCnt="0"/>
      <dgm:spPr/>
    </dgm:pt>
    <dgm:pt modelId="{8616FF3E-B250-4D4D-AC58-271BC30164DE}" type="pres">
      <dgm:prSet presAssocID="{059F4A01-F0A9-4162-8B6C-4810E47BB173}" presName="textNode" presStyleLbl="node1" presStyleIdx="1" presStyleCnt="4" custScaleX="107354" custScaleY="103651">
        <dgm:presLayoutVars>
          <dgm:bulletEnabled val="1"/>
        </dgm:presLayoutVars>
      </dgm:prSet>
      <dgm:spPr/>
    </dgm:pt>
    <dgm:pt modelId="{91C8B70B-7565-4045-8987-EF339600580A}" type="pres">
      <dgm:prSet presAssocID="{B7554138-D171-4EE7-B690-3179D3474C2A}" presName="sibTrans" presStyleCnt="0"/>
      <dgm:spPr/>
    </dgm:pt>
    <dgm:pt modelId="{9B10245D-D213-4506-BA6B-F78DF48D6F9B}" type="pres">
      <dgm:prSet presAssocID="{4C709BEF-1C09-4334-B97C-D79667E46495}" presName="textNode" presStyleLbl="node1" presStyleIdx="2" presStyleCnt="4" custScaleX="106677" custScaleY="103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79C39-6209-4BAA-AB20-F5F07C41B0DD}" type="pres">
      <dgm:prSet presAssocID="{43ED6F0E-E84B-4913-8002-BD7E8E8450D7}" presName="sibTrans" presStyleCnt="0"/>
      <dgm:spPr/>
    </dgm:pt>
    <dgm:pt modelId="{996B415E-9CFB-418F-9812-D37EA795112D}" type="pres">
      <dgm:prSet presAssocID="{260C4C4E-9E90-4056-AF59-68EDC7AC2E48}" presName="textNode" presStyleLbl="node1" presStyleIdx="3" presStyleCnt="4" custScaleY="127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FAB17-FF04-4960-B79A-80E6A93718CA}" type="presOf" srcId="{260C4C4E-9E90-4056-AF59-68EDC7AC2E48}" destId="{996B415E-9CFB-418F-9812-D37EA795112D}" srcOrd="0" destOrd="0" presId="urn:microsoft.com/office/officeart/2005/8/layout/hProcess9"/>
    <dgm:cxn modelId="{236F1E3E-22F8-4FAE-9140-F46C6DC6643C}" type="presOf" srcId="{52B39180-BB43-4117-857F-4C7C280F9962}" destId="{D82CC8DB-0F9F-4547-BD05-43DECC59D21D}" srcOrd="0" destOrd="0" presId="urn:microsoft.com/office/officeart/2005/8/layout/hProcess9"/>
    <dgm:cxn modelId="{75836D98-7514-498B-9D69-CCBC4020F5A5}" type="presOf" srcId="{059F4A01-F0A9-4162-8B6C-4810E47BB173}" destId="{8616FF3E-B250-4D4D-AC58-271BC30164DE}" srcOrd="0" destOrd="0" presId="urn:microsoft.com/office/officeart/2005/8/layout/hProcess9"/>
    <dgm:cxn modelId="{C98400CC-E146-433D-B98C-7CFEF8AE4326}" type="presOf" srcId="{D06C525C-560C-41AC-9958-B0B5EC5F8DC7}" destId="{430E940B-3334-44EB-925F-E4AD8C7C2F61}" srcOrd="0" destOrd="0" presId="urn:microsoft.com/office/officeart/2005/8/layout/hProcess9"/>
    <dgm:cxn modelId="{AFC53D45-6EC2-45A4-B548-962ECAB3BF0C}" type="presOf" srcId="{4C709BEF-1C09-4334-B97C-D79667E46495}" destId="{9B10245D-D213-4506-BA6B-F78DF48D6F9B}" srcOrd="0" destOrd="0" presId="urn:microsoft.com/office/officeart/2005/8/layout/hProcess9"/>
    <dgm:cxn modelId="{19778CEF-9EE4-4FEF-A517-9E9A8FC2AD54}" srcId="{52B39180-BB43-4117-857F-4C7C280F9962}" destId="{4C709BEF-1C09-4334-B97C-D79667E46495}" srcOrd="2" destOrd="0" parTransId="{3BF59215-9F03-48AC-930E-442C22762134}" sibTransId="{43ED6F0E-E84B-4913-8002-BD7E8E8450D7}"/>
    <dgm:cxn modelId="{FD29BD2F-B452-4C39-A718-AFF6062FB59C}" srcId="{52B39180-BB43-4117-857F-4C7C280F9962}" destId="{059F4A01-F0A9-4162-8B6C-4810E47BB173}" srcOrd="1" destOrd="0" parTransId="{B609C8DC-58A7-40FD-BC4E-04FCD749D010}" sibTransId="{B7554138-D171-4EE7-B690-3179D3474C2A}"/>
    <dgm:cxn modelId="{18EF3BD9-18B4-4294-BC99-3138554C99A5}" srcId="{52B39180-BB43-4117-857F-4C7C280F9962}" destId="{D06C525C-560C-41AC-9958-B0B5EC5F8DC7}" srcOrd="0" destOrd="0" parTransId="{50A7C658-64DA-4C8F-B88C-1E491DDE64C7}" sibTransId="{440135FF-8DE5-47F2-95E7-FD1830EA9542}"/>
    <dgm:cxn modelId="{EBFD6C5B-9A7D-477F-9B73-C9BE6DFC94E6}" srcId="{52B39180-BB43-4117-857F-4C7C280F9962}" destId="{260C4C4E-9E90-4056-AF59-68EDC7AC2E48}" srcOrd="3" destOrd="0" parTransId="{A47F3962-A4FE-4A0F-B5A1-FB77A86EC4BF}" sibTransId="{17D9A0C5-D5EF-416C-9456-E3AE6976AFC8}"/>
    <dgm:cxn modelId="{47D71669-83C5-488B-BE85-ABEFBA1D877C}" type="presParOf" srcId="{D82CC8DB-0F9F-4547-BD05-43DECC59D21D}" destId="{799C6733-3DA8-41DA-A806-53E1D72DA45F}" srcOrd="0" destOrd="0" presId="urn:microsoft.com/office/officeart/2005/8/layout/hProcess9"/>
    <dgm:cxn modelId="{8183614F-BF6D-43EB-AA26-2E6A9F96F632}" type="presParOf" srcId="{D82CC8DB-0F9F-4547-BD05-43DECC59D21D}" destId="{125796B6-2EF9-4973-B833-98FE481922B8}" srcOrd="1" destOrd="0" presId="urn:microsoft.com/office/officeart/2005/8/layout/hProcess9"/>
    <dgm:cxn modelId="{532EFB4F-C571-41CA-B4A9-C8B66D8EE16E}" type="presParOf" srcId="{125796B6-2EF9-4973-B833-98FE481922B8}" destId="{430E940B-3334-44EB-925F-E4AD8C7C2F61}" srcOrd="0" destOrd="0" presId="urn:microsoft.com/office/officeart/2005/8/layout/hProcess9"/>
    <dgm:cxn modelId="{78D055D4-0596-41B1-8983-D0225856F362}" type="presParOf" srcId="{125796B6-2EF9-4973-B833-98FE481922B8}" destId="{287D007B-629F-4F5E-B0FE-FD3619CEE1BE}" srcOrd="1" destOrd="0" presId="urn:microsoft.com/office/officeart/2005/8/layout/hProcess9"/>
    <dgm:cxn modelId="{E3A45F68-141D-4AFE-A02A-31525D2A196E}" type="presParOf" srcId="{125796B6-2EF9-4973-B833-98FE481922B8}" destId="{8616FF3E-B250-4D4D-AC58-271BC30164DE}" srcOrd="2" destOrd="0" presId="urn:microsoft.com/office/officeart/2005/8/layout/hProcess9"/>
    <dgm:cxn modelId="{B13015E7-6BCC-47B3-8783-A784F671653C}" type="presParOf" srcId="{125796B6-2EF9-4973-B833-98FE481922B8}" destId="{91C8B70B-7565-4045-8987-EF339600580A}" srcOrd="3" destOrd="0" presId="urn:microsoft.com/office/officeart/2005/8/layout/hProcess9"/>
    <dgm:cxn modelId="{23674D35-EF3E-413B-88BC-A5237D172862}" type="presParOf" srcId="{125796B6-2EF9-4973-B833-98FE481922B8}" destId="{9B10245D-D213-4506-BA6B-F78DF48D6F9B}" srcOrd="4" destOrd="0" presId="urn:microsoft.com/office/officeart/2005/8/layout/hProcess9"/>
    <dgm:cxn modelId="{21311E31-C258-49B9-94E9-E35D318463E6}" type="presParOf" srcId="{125796B6-2EF9-4973-B833-98FE481922B8}" destId="{90979C39-6209-4BAA-AB20-F5F07C41B0DD}" srcOrd="5" destOrd="0" presId="urn:microsoft.com/office/officeart/2005/8/layout/hProcess9"/>
    <dgm:cxn modelId="{0AD89FD2-3437-495B-85E6-88384FFF7176}" type="presParOf" srcId="{125796B6-2EF9-4973-B833-98FE481922B8}" destId="{996B415E-9CFB-418F-9812-D37EA795112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99C6C-34DC-4ACE-9223-620911BE111B}" type="doc">
      <dgm:prSet loTypeId="urn:microsoft.com/office/officeart/2005/8/layout/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A722AA9-9DCF-4F86-8DAF-F4E86E43C563}">
      <dgm:prSet phldrT="[Текст]" custT="1"/>
      <dgm:spPr/>
      <dgm:t>
        <a:bodyPr/>
        <a:lstStyle/>
        <a:p>
          <a:r>
            <a:rPr lang="en-US" sz="2800" dirty="0" smtClean="0"/>
            <a:t>Dependent learner</a:t>
          </a:r>
        </a:p>
        <a:p>
          <a:r>
            <a:rPr lang="ru-RU" sz="2800" dirty="0" smtClean="0"/>
            <a:t>Зависимый ученик</a:t>
          </a:r>
          <a:endParaRPr lang="ru-RU" sz="2800" dirty="0"/>
        </a:p>
      </dgm:t>
    </dgm:pt>
    <dgm:pt modelId="{8F60E1A6-4704-4A8C-8EBC-8E3176917629}" type="parTrans" cxnId="{3E63D422-AE6C-4CAE-8540-CA1B7832E931}">
      <dgm:prSet/>
      <dgm:spPr/>
      <dgm:t>
        <a:bodyPr/>
        <a:lstStyle/>
        <a:p>
          <a:endParaRPr lang="ru-RU"/>
        </a:p>
      </dgm:t>
    </dgm:pt>
    <dgm:pt modelId="{64C37B10-2739-4E04-BE48-D711ED6E1E88}" type="sibTrans" cxnId="{3E63D422-AE6C-4CAE-8540-CA1B7832E931}">
      <dgm:prSet/>
      <dgm:spPr/>
      <dgm:t>
        <a:bodyPr/>
        <a:lstStyle/>
        <a:p>
          <a:endParaRPr lang="ru-RU"/>
        </a:p>
      </dgm:t>
    </dgm:pt>
    <dgm:pt modelId="{4A82F392-DE90-4CD9-88E3-B2AB99704330}">
      <dgm:prSet phldrT="[Текст]" custT="1"/>
      <dgm:spPr/>
      <dgm:t>
        <a:bodyPr/>
        <a:lstStyle/>
        <a:p>
          <a:r>
            <a:rPr lang="en-US" sz="2800" dirty="0" smtClean="0"/>
            <a:t>Co-driver</a:t>
          </a:r>
          <a:endParaRPr lang="ru-RU" sz="2800" dirty="0" smtClean="0"/>
        </a:p>
        <a:p>
          <a:r>
            <a:rPr lang="ru-RU" sz="2800" dirty="0" smtClean="0"/>
            <a:t>Штурман</a:t>
          </a:r>
          <a:endParaRPr lang="ru-RU" sz="2800" dirty="0"/>
        </a:p>
      </dgm:t>
    </dgm:pt>
    <dgm:pt modelId="{20F5E3E4-3B18-4605-85C0-C86C6CC492D1}" type="parTrans" cxnId="{3FAC4442-BCA6-45DA-93A5-355949F1C41C}">
      <dgm:prSet/>
      <dgm:spPr/>
      <dgm:t>
        <a:bodyPr/>
        <a:lstStyle/>
        <a:p>
          <a:endParaRPr lang="ru-RU"/>
        </a:p>
      </dgm:t>
    </dgm:pt>
    <dgm:pt modelId="{6DB713E1-4700-498E-9625-787487327387}" type="sibTrans" cxnId="{3FAC4442-BCA6-45DA-93A5-355949F1C41C}">
      <dgm:prSet/>
      <dgm:spPr/>
      <dgm:t>
        <a:bodyPr/>
        <a:lstStyle/>
        <a:p>
          <a:endParaRPr lang="ru-RU"/>
        </a:p>
      </dgm:t>
    </dgm:pt>
    <dgm:pt modelId="{C70F7CBD-31DE-457F-B6C5-4F4D4D673514}">
      <dgm:prSet custT="1"/>
      <dgm:spPr/>
      <dgm:t>
        <a:bodyPr/>
        <a:lstStyle/>
        <a:p>
          <a:r>
            <a:rPr lang="en-US" sz="2400" dirty="0" smtClean="0"/>
            <a:t>Independent learner</a:t>
          </a:r>
          <a:endParaRPr lang="ru-RU" sz="2400" dirty="0" smtClean="0"/>
        </a:p>
        <a:p>
          <a:r>
            <a:rPr lang="ru-RU" sz="2400" dirty="0" smtClean="0"/>
            <a:t>Самостоятельный ученик</a:t>
          </a:r>
          <a:endParaRPr lang="ru-RU" sz="2400" dirty="0"/>
        </a:p>
      </dgm:t>
    </dgm:pt>
    <dgm:pt modelId="{362F1911-E64C-49A6-9ED6-9E94AC2B4E66}" type="parTrans" cxnId="{503A4AA7-B0EF-47CB-98B0-4B31A79FF0C9}">
      <dgm:prSet/>
      <dgm:spPr/>
      <dgm:t>
        <a:bodyPr/>
        <a:lstStyle/>
        <a:p>
          <a:endParaRPr lang="ru-RU"/>
        </a:p>
      </dgm:t>
    </dgm:pt>
    <dgm:pt modelId="{809EB15C-ED19-49A4-BCC9-9C4613B11227}" type="sibTrans" cxnId="{503A4AA7-B0EF-47CB-98B0-4B31A79FF0C9}">
      <dgm:prSet/>
      <dgm:spPr/>
      <dgm:t>
        <a:bodyPr/>
        <a:lstStyle/>
        <a:p>
          <a:endParaRPr lang="ru-RU"/>
        </a:p>
      </dgm:t>
    </dgm:pt>
    <dgm:pt modelId="{1BBFD1B0-E5FE-4FEE-9A5F-379A54E0275E}" type="pres">
      <dgm:prSet presAssocID="{09499C6C-34DC-4ACE-9223-620911BE111B}" presName="diagram" presStyleCnt="0">
        <dgm:presLayoutVars>
          <dgm:dir/>
          <dgm:resizeHandles val="exact"/>
        </dgm:presLayoutVars>
      </dgm:prSet>
      <dgm:spPr/>
    </dgm:pt>
    <dgm:pt modelId="{3184E0A9-1B8C-4770-9FA5-A70E187B2959}" type="pres">
      <dgm:prSet presAssocID="{AA722AA9-9DCF-4F86-8DAF-F4E86E43C563}" presName="node" presStyleLbl="node1" presStyleIdx="0" presStyleCnt="3" custScaleX="34012" custScaleY="91441" custLinFactNeighborX="19324" custLinFactNeighborY="-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F1B5F-C5A5-4D05-ACEF-195A0194A8F8}" type="pres">
      <dgm:prSet presAssocID="{64C37B10-2739-4E04-BE48-D711ED6E1E88}" presName="sibTrans" presStyleLbl="sibTrans2D1" presStyleIdx="0" presStyleCnt="2" custAng="212922" custScaleX="78668" custScaleY="35491" custLinFactNeighborX="6763" custLinFactNeighborY="56"/>
      <dgm:spPr/>
    </dgm:pt>
    <dgm:pt modelId="{3A5981E5-A4F4-45F2-8A76-6A0F268086DF}" type="pres">
      <dgm:prSet presAssocID="{64C37B10-2739-4E04-BE48-D711ED6E1E88}" presName="connectorText" presStyleLbl="sibTrans2D1" presStyleIdx="0" presStyleCnt="2"/>
      <dgm:spPr/>
    </dgm:pt>
    <dgm:pt modelId="{71D9F573-60C6-4492-85D2-4965C549D000}" type="pres">
      <dgm:prSet presAssocID="{4A82F392-DE90-4CD9-88E3-B2AB99704330}" presName="node" presStyleLbl="node1" presStyleIdx="1" presStyleCnt="3" custAng="0" custScaleX="28617" custScaleY="89459" custLinFactNeighborX="890" custLinFactNeighborY="-5587">
        <dgm:presLayoutVars>
          <dgm:bulletEnabled val="1"/>
        </dgm:presLayoutVars>
      </dgm:prSet>
      <dgm:spPr/>
    </dgm:pt>
    <dgm:pt modelId="{64DDC418-5841-4C8A-BF38-08E543A98F71}" type="pres">
      <dgm:prSet presAssocID="{6DB713E1-4700-498E-9625-787487327387}" presName="sibTrans" presStyleLbl="sibTrans2D1" presStyleIdx="1" presStyleCnt="2" custScaleX="79378" custScaleY="51382" custLinFactNeighborX="5108" custLinFactNeighborY="-2031"/>
      <dgm:spPr/>
    </dgm:pt>
    <dgm:pt modelId="{DBB3882D-3CD4-464A-9E54-1CA7C139623C}" type="pres">
      <dgm:prSet presAssocID="{6DB713E1-4700-498E-9625-787487327387}" presName="connectorText" presStyleLbl="sibTrans2D1" presStyleIdx="1" presStyleCnt="2"/>
      <dgm:spPr/>
    </dgm:pt>
    <dgm:pt modelId="{21709467-9ABF-40AA-B536-FDA5CF85B905}" type="pres">
      <dgm:prSet presAssocID="{C70F7CBD-31DE-457F-B6C5-4F4D4D673514}" presName="node" presStyleLbl="node1" presStyleIdx="2" presStyleCnt="3" custScaleX="39558" custScaleY="88619" custLinFactNeighborX="-11514" custLinFactNeighborY="-5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C87AA-95C1-4DA3-8E24-A476C89AA246}" type="presOf" srcId="{09499C6C-34DC-4ACE-9223-620911BE111B}" destId="{1BBFD1B0-E5FE-4FEE-9A5F-379A54E0275E}" srcOrd="0" destOrd="0" presId="urn:microsoft.com/office/officeart/2005/8/layout/process5"/>
    <dgm:cxn modelId="{1C321404-347F-4CF7-A79C-CC42C1FFD4D1}" type="presOf" srcId="{6DB713E1-4700-498E-9625-787487327387}" destId="{DBB3882D-3CD4-464A-9E54-1CA7C139623C}" srcOrd="1" destOrd="0" presId="urn:microsoft.com/office/officeart/2005/8/layout/process5"/>
    <dgm:cxn modelId="{5139331C-F250-4EEE-81B8-07E8CD215DE4}" type="presOf" srcId="{4A82F392-DE90-4CD9-88E3-B2AB99704330}" destId="{71D9F573-60C6-4492-85D2-4965C549D000}" srcOrd="0" destOrd="0" presId="urn:microsoft.com/office/officeart/2005/8/layout/process5"/>
    <dgm:cxn modelId="{503A4AA7-B0EF-47CB-98B0-4B31A79FF0C9}" srcId="{09499C6C-34DC-4ACE-9223-620911BE111B}" destId="{C70F7CBD-31DE-457F-B6C5-4F4D4D673514}" srcOrd="2" destOrd="0" parTransId="{362F1911-E64C-49A6-9ED6-9E94AC2B4E66}" sibTransId="{809EB15C-ED19-49A4-BCC9-9C4613B11227}"/>
    <dgm:cxn modelId="{3FAC4442-BCA6-45DA-93A5-355949F1C41C}" srcId="{09499C6C-34DC-4ACE-9223-620911BE111B}" destId="{4A82F392-DE90-4CD9-88E3-B2AB99704330}" srcOrd="1" destOrd="0" parTransId="{20F5E3E4-3B18-4605-85C0-C86C6CC492D1}" sibTransId="{6DB713E1-4700-498E-9625-787487327387}"/>
    <dgm:cxn modelId="{EBE3CBAC-9D70-4D49-85BB-1C9784DC3B27}" type="presOf" srcId="{AA722AA9-9DCF-4F86-8DAF-F4E86E43C563}" destId="{3184E0A9-1B8C-4770-9FA5-A70E187B2959}" srcOrd="0" destOrd="0" presId="urn:microsoft.com/office/officeart/2005/8/layout/process5"/>
    <dgm:cxn modelId="{3E63D422-AE6C-4CAE-8540-CA1B7832E931}" srcId="{09499C6C-34DC-4ACE-9223-620911BE111B}" destId="{AA722AA9-9DCF-4F86-8DAF-F4E86E43C563}" srcOrd="0" destOrd="0" parTransId="{8F60E1A6-4704-4A8C-8EBC-8E3176917629}" sibTransId="{64C37B10-2739-4E04-BE48-D711ED6E1E88}"/>
    <dgm:cxn modelId="{BC31DF9A-19E6-4D82-B04C-E4ED91FB0AEC}" type="presOf" srcId="{64C37B10-2739-4E04-BE48-D711ED6E1E88}" destId="{3A5981E5-A4F4-45F2-8A76-6A0F268086DF}" srcOrd="1" destOrd="0" presId="urn:microsoft.com/office/officeart/2005/8/layout/process5"/>
    <dgm:cxn modelId="{E3E941DB-09A7-4861-ACFB-8984C50E4859}" type="presOf" srcId="{64C37B10-2739-4E04-BE48-D711ED6E1E88}" destId="{26BF1B5F-C5A5-4D05-ACEF-195A0194A8F8}" srcOrd="0" destOrd="0" presId="urn:microsoft.com/office/officeart/2005/8/layout/process5"/>
    <dgm:cxn modelId="{32542390-0A54-4C23-B020-0B1DEDE6F405}" type="presOf" srcId="{6DB713E1-4700-498E-9625-787487327387}" destId="{64DDC418-5841-4C8A-BF38-08E543A98F71}" srcOrd="0" destOrd="0" presId="urn:microsoft.com/office/officeart/2005/8/layout/process5"/>
    <dgm:cxn modelId="{D14982ED-5870-4730-BEF1-4F75C5CF16B9}" type="presOf" srcId="{C70F7CBD-31DE-457F-B6C5-4F4D4D673514}" destId="{21709467-9ABF-40AA-B536-FDA5CF85B905}" srcOrd="0" destOrd="0" presId="urn:microsoft.com/office/officeart/2005/8/layout/process5"/>
    <dgm:cxn modelId="{FFEE225A-8607-4C8C-A196-B737DF901E6E}" type="presParOf" srcId="{1BBFD1B0-E5FE-4FEE-9A5F-379A54E0275E}" destId="{3184E0A9-1B8C-4770-9FA5-A70E187B2959}" srcOrd="0" destOrd="0" presId="urn:microsoft.com/office/officeart/2005/8/layout/process5"/>
    <dgm:cxn modelId="{F01D71C1-2E21-43D1-A68B-7F48B412AAD2}" type="presParOf" srcId="{1BBFD1B0-E5FE-4FEE-9A5F-379A54E0275E}" destId="{26BF1B5F-C5A5-4D05-ACEF-195A0194A8F8}" srcOrd="1" destOrd="0" presId="urn:microsoft.com/office/officeart/2005/8/layout/process5"/>
    <dgm:cxn modelId="{F93A8A0B-986D-4576-A70B-E9047ACDB926}" type="presParOf" srcId="{26BF1B5F-C5A5-4D05-ACEF-195A0194A8F8}" destId="{3A5981E5-A4F4-45F2-8A76-6A0F268086DF}" srcOrd="0" destOrd="0" presId="urn:microsoft.com/office/officeart/2005/8/layout/process5"/>
    <dgm:cxn modelId="{E106B8D2-F140-4E12-9667-B29E30218C46}" type="presParOf" srcId="{1BBFD1B0-E5FE-4FEE-9A5F-379A54E0275E}" destId="{71D9F573-60C6-4492-85D2-4965C549D000}" srcOrd="2" destOrd="0" presId="urn:microsoft.com/office/officeart/2005/8/layout/process5"/>
    <dgm:cxn modelId="{609D5652-08D2-491C-8EB6-5D100AA204A9}" type="presParOf" srcId="{1BBFD1B0-E5FE-4FEE-9A5F-379A54E0275E}" destId="{64DDC418-5841-4C8A-BF38-08E543A98F71}" srcOrd="3" destOrd="0" presId="urn:microsoft.com/office/officeart/2005/8/layout/process5"/>
    <dgm:cxn modelId="{FC7C3AD2-5028-4EF0-B0BE-205AAA707CC3}" type="presParOf" srcId="{64DDC418-5841-4C8A-BF38-08E543A98F71}" destId="{DBB3882D-3CD4-464A-9E54-1CA7C139623C}" srcOrd="0" destOrd="0" presId="urn:microsoft.com/office/officeart/2005/8/layout/process5"/>
    <dgm:cxn modelId="{82CDB1F6-84B7-4B11-AC21-B7F9659DCB8F}" type="presParOf" srcId="{1BBFD1B0-E5FE-4FEE-9A5F-379A54E0275E}" destId="{21709467-9ABF-40AA-B536-FDA5CF85B90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C6733-3DA8-41DA-A806-53E1D72DA45F}">
      <dsp:nvSpPr>
        <dsp:cNvPr id="0" name=""/>
        <dsp:cNvSpPr/>
      </dsp:nvSpPr>
      <dsp:spPr>
        <a:xfrm>
          <a:off x="658421" y="0"/>
          <a:ext cx="7047574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E940B-3334-44EB-925F-E4AD8C7C2F61}">
      <dsp:nvSpPr>
        <dsp:cNvPr id="0" name=""/>
        <dsp:cNvSpPr/>
      </dsp:nvSpPr>
      <dsp:spPr>
        <a:xfrm>
          <a:off x="1219" y="1324749"/>
          <a:ext cx="2385734" cy="187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learners </a:t>
          </a:r>
          <a:r>
            <a:rPr lang="ru-RU" sz="2400" kern="1200" dirty="0" smtClean="0"/>
            <a:t>самостоятельные  ученики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219" y="1324749"/>
        <a:ext cx="2385734" cy="1876464"/>
      </dsp:txXfrm>
    </dsp:sp>
    <dsp:sp modelId="{8616FF3E-B250-4D4D-AC58-271BC30164DE}">
      <dsp:nvSpPr>
        <dsp:cNvPr id="0" name=""/>
        <dsp:cNvSpPr/>
      </dsp:nvSpPr>
      <dsp:spPr>
        <a:xfrm>
          <a:off x="2492011" y="1324740"/>
          <a:ext cx="1910274" cy="18764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Motivated learners</a:t>
          </a:r>
          <a:r>
            <a:rPr lang="ru-RU" sz="2400" kern="1200" dirty="0" smtClean="0"/>
            <a:t> мотивированные ученики</a:t>
          </a:r>
          <a:endParaRPr lang="ru-RU" sz="2400" kern="1200" dirty="0"/>
        </a:p>
      </dsp:txBody>
      <dsp:txXfrm>
        <a:off x="2492011" y="1324740"/>
        <a:ext cx="1910274" cy="1876482"/>
      </dsp:txXfrm>
    </dsp:sp>
    <dsp:sp modelId="{9B10245D-D213-4506-BA6B-F78DF48D6F9B}">
      <dsp:nvSpPr>
        <dsp:cNvPr id="0" name=""/>
        <dsp:cNvSpPr/>
      </dsp:nvSpPr>
      <dsp:spPr>
        <a:xfrm>
          <a:off x="4507343" y="1324749"/>
          <a:ext cx="1898227" cy="1876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Confident learners</a:t>
          </a:r>
          <a:r>
            <a:rPr lang="ru-RU" sz="2400" kern="1200" dirty="0" smtClean="0"/>
            <a:t> уверенные ученики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507343" y="1324749"/>
        <a:ext cx="1898227" cy="1876464"/>
      </dsp:txXfrm>
    </dsp:sp>
    <dsp:sp modelId="{996B415E-9CFB-418F-9812-D37EA795112D}">
      <dsp:nvSpPr>
        <dsp:cNvPr id="0" name=""/>
        <dsp:cNvSpPr/>
      </dsp:nvSpPr>
      <dsp:spPr>
        <a:xfrm>
          <a:off x="6510628" y="1108725"/>
          <a:ext cx="1779415" cy="23085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Life-long learners</a:t>
          </a:r>
          <a:r>
            <a:rPr lang="ru-RU" sz="2400" kern="1200" dirty="0" smtClean="0"/>
            <a:t>  обучающиеся на протяжении всей жизни</a:t>
          </a:r>
          <a:endParaRPr lang="ru-RU" sz="2400" kern="1200" dirty="0"/>
        </a:p>
      </dsp:txBody>
      <dsp:txXfrm>
        <a:off x="6510628" y="1108725"/>
        <a:ext cx="1779415" cy="23085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4E0A9-1B8C-4770-9FA5-A70E187B2959}">
      <dsp:nvSpPr>
        <dsp:cNvPr id="0" name=""/>
        <dsp:cNvSpPr/>
      </dsp:nvSpPr>
      <dsp:spPr>
        <a:xfrm>
          <a:off x="887416" y="822681"/>
          <a:ext cx="1561150" cy="251828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Dependent learner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Зависимый ученик</a:t>
          </a:r>
          <a:endParaRPr lang="ru-RU" sz="2800" kern="1200" dirty="0"/>
        </a:p>
      </dsp:txBody>
      <dsp:txXfrm>
        <a:off x="887416" y="822681"/>
        <a:ext cx="1561150" cy="2518284"/>
      </dsp:txXfrm>
    </dsp:sp>
    <dsp:sp modelId="{26BF1B5F-C5A5-4D05-ACEF-195A0194A8F8}">
      <dsp:nvSpPr>
        <dsp:cNvPr id="0" name=""/>
        <dsp:cNvSpPr/>
      </dsp:nvSpPr>
      <dsp:spPr>
        <a:xfrm rot="251575">
          <a:off x="2757768" y="1894635"/>
          <a:ext cx="412746" cy="404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51575">
        <a:off x="2757768" y="1894635"/>
        <a:ext cx="412746" cy="404001"/>
      </dsp:txXfrm>
    </dsp:sp>
    <dsp:sp modelId="{71D9F573-60C6-4492-85D2-4965C549D000}">
      <dsp:nvSpPr>
        <dsp:cNvPr id="0" name=""/>
        <dsp:cNvSpPr/>
      </dsp:nvSpPr>
      <dsp:spPr>
        <a:xfrm>
          <a:off x="3438446" y="877265"/>
          <a:ext cx="1313519" cy="24637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2214"/>
            <a:satOff val="-11128"/>
            <a:lumOff val="150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Co-driver</a:t>
          </a: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Штурман</a:t>
          </a:r>
          <a:endParaRPr lang="ru-RU" sz="2800" kern="1200" dirty="0"/>
        </a:p>
      </dsp:txBody>
      <dsp:txXfrm>
        <a:off x="3438446" y="877265"/>
        <a:ext cx="1313519" cy="2463700"/>
      </dsp:txXfrm>
    </dsp:sp>
    <dsp:sp modelId="{64DDC418-5841-4C8A-BF38-08E543A98F71}">
      <dsp:nvSpPr>
        <dsp:cNvPr id="0" name=""/>
        <dsp:cNvSpPr/>
      </dsp:nvSpPr>
      <dsp:spPr>
        <a:xfrm rot="14044">
          <a:off x="5134140" y="1798743"/>
          <a:ext cx="532890" cy="584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4370"/>
            <a:satOff val="-21924"/>
            <a:lumOff val="27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4044">
        <a:off x="5134140" y="1798743"/>
        <a:ext cx="532890" cy="584891"/>
      </dsp:txXfrm>
    </dsp:sp>
    <dsp:sp modelId="{21709467-9ABF-40AA-B536-FDA5CF85B905}">
      <dsp:nvSpPr>
        <dsp:cNvPr id="0" name=""/>
        <dsp:cNvSpPr/>
      </dsp:nvSpPr>
      <dsp:spPr>
        <a:xfrm>
          <a:off x="6018622" y="900399"/>
          <a:ext cx="1815711" cy="244056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44428"/>
            <a:satOff val="-22256"/>
            <a:lumOff val="300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learner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Самостоятельный ученик</a:t>
          </a:r>
          <a:endParaRPr lang="ru-RU" sz="2400" kern="1200" dirty="0"/>
        </a:p>
      </dsp:txBody>
      <dsp:txXfrm>
        <a:off x="6018622" y="900399"/>
        <a:ext cx="1815711" cy="2440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FC5F-D523-4DD5-92B7-EE262BE906A2}" type="datetimeFigureOut">
              <a:rPr lang="ru-RU" smtClean="0"/>
              <a:t>21.08.2022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CA35-0B03-465B-AA17-579D91E5F6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CA35-0B03-465B-AA17-579D91E5F629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68A135-61E7-401F-A37E-34AF399A4871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E711F2-EF93-47C3-B440-43F5868AF04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garden.com/" TargetMode="External"/><Relationship Id="rId2" Type="http://schemas.openxmlformats.org/officeDocument/2006/relationships/hyperlink" Target="http://www.quizlet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ordwall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Формирование функциональной грамотности обучающихся в условиях перехода общеобразовательных организаций города на обновленные ФГОС  общего образования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623641"/>
            <a:ext cx="45719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Your beliefs…………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1. Learner independence means learning a</a:t>
            </a:r>
            <a:r>
              <a:rPr lang="en-US" dirty="0" smtClean="0">
                <a:solidFill>
                  <a:srgbClr val="FF0000"/>
                </a:solidFill>
              </a:rPr>
              <a:t>lone</a:t>
            </a:r>
            <a:r>
              <a:rPr lang="en-US" dirty="0" smtClean="0">
                <a:solidFill>
                  <a:srgbClr val="FF0000"/>
                </a:solidFill>
              </a:rPr>
              <a:t> without my help.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Teaching </a:t>
            </a:r>
            <a:r>
              <a:rPr lang="en-US" dirty="0" err="1" smtClean="0"/>
              <a:t>Yls</a:t>
            </a:r>
            <a:r>
              <a:rPr lang="en-US" dirty="0" smtClean="0"/>
              <a:t> learner independence should part of every subject.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My materials don’t show me how to teach learner independence.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With </a:t>
            </a:r>
            <a:r>
              <a:rPr lang="en-US" dirty="0" err="1" smtClean="0"/>
              <a:t>Yls</a:t>
            </a:r>
            <a:r>
              <a:rPr lang="en-US" dirty="0" smtClean="0"/>
              <a:t> can we use their first language to develop this?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I didn’t learn this at school, so I can’t teach this.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6-year-olds are too young for learner independence.  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Given the </a:t>
            </a:r>
            <a:r>
              <a:rPr lang="en-US" dirty="0" smtClean="0">
                <a:solidFill>
                  <a:srgbClr val="FF0000"/>
                </a:solidFill>
              </a:rPr>
              <a:t>chance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right kind of conditions </a:t>
            </a:r>
            <a:r>
              <a:rPr lang="en-US" dirty="0" smtClean="0"/>
              <a:t>even children as young as 6 can make choices and reflect on their own </a:t>
            </a:r>
            <a:r>
              <a:rPr lang="en-US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 ………</a:t>
            </a:r>
            <a:br>
              <a:rPr lang="en-US" dirty="0" smtClean="0"/>
            </a:br>
            <a:r>
              <a:rPr lang="ru-RU" sz="3600" dirty="0" smtClean="0"/>
              <a:t>Предоставляя </a:t>
            </a:r>
            <a:r>
              <a:rPr lang="ru-RU" sz="3600" dirty="0" smtClean="0">
                <a:solidFill>
                  <a:srgbClr val="FF0000"/>
                </a:solidFill>
              </a:rPr>
              <a:t>шанс </a:t>
            </a:r>
            <a:r>
              <a:rPr lang="ru-RU" sz="3600" dirty="0" smtClean="0"/>
              <a:t>и </a:t>
            </a:r>
            <a:r>
              <a:rPr lang="ru-RU" sz="3600" dirty="0" smtClean="0">
                <a:solidFill>
                  <a:srgbClr val="FF0000"/>
                </a:solidFill>
              </a:rPr>
              <a:t>правильные условия </a:t>
            </a:r>
            <a:r>
              <a:rPr lang="ru-RU" sz="3600" dirty="0" smtClean="0"/>
              <a:t>даже дети в возрасте 6 лет могут сделать выбор и размышлять  </a:t>
            </a:r>
            <a:r>
              <a:rPr lang="ru-RU" sz="3600" dirty="0"/>
              <a:t>о</a:t>
            </a:r>
            <a:r>
              <a:rPr lang="ru-RU" sz="3600" dirty="0" smtClean="0"/>
              <a:t>  собственном </a:t>
            </a:r>
            <a:r>
              <a:rPr lang="ru-RU" sz="3600" dirty="0" smtClean="0">
                <a:solidFill>
                  <a:srgbClr val="FF0000"/>
                </a:solidFill>
              </a:rPr>
              <a:t>обучении</a:t>
            </a:r>
            <a:r>
              <a:rPr lang="ru-RU" sz="3600" dirty="0" smtClean="0"/>
              <a:t>………</a:t>
            </a:r>
            <a:br>
              <a:rPr lang="ru-RU" sz="3600" dirty="0" smtClean="0"/>
            </a:br>
            <a:r>
              <a:rPr lang="en-US" sz="3600" dirty="0" smtClean="0"/>
              <a:t>                                            </a:t>
            </a:r>
            <a:r>
              <a:rPr lang="en-US" sz="2400" i="1" dirty="0" smtClean="0"/>
              <a:t>Guy Claxton 2002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99176" cy="15121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“How to put them in the driver’s seat?”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ru-RU" sz="3600" dirty="0" smtClean="0"/>
              <a:t>Как посадить их на место водителя</a:t>
            </a:r>
            <a:r>
              <a:rPr lang="en-US" sz="3600" dirty="0" smtClean="0"/>
              <a:t>?”</a:t>
            </a:r>
            <a:br>
              <a:rPr lang="en-US" sz="3600" dirty="0" smtClean="0"/>
            </a:br>
            <a:r>
              <a:rPr lang="en-US" sz="3600" dirty="0" smtClean="0"/>
              <a:t>                                               </a:t>
            </a:r>
            <a:r>
              <a:rPr lang="en-US" sz="2200" i="1" dirty="0" smtClean="0"/>
              <a:t>Anna </a:t>
            </a:r>
            <a:r>
              <a:rPr lang="en-US" sz="2200" i="1" dirty="0" err="1"/>
              <a:t>H</a:t>
            </a:r>
            <a:r>
              <a:rPr lang="en-US" sz="2200" i="1" dirty="0" err="1" smtClean="0"/>
              <a:t>asper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sz="3600" dirty="0" smtClean="0"/>
              <a:t>“Teachers do not create learning, </a:t>
            </a:r>
            <a:r>
              <a:rPr lang="en-US" sz="3600" dirty="0" smtClean="0">
                <a:solidFill>
                  <a:srgbClr val="FF0000"/>
                </a:solidFill>
              </a:rPr>
              <a:t>learners</a:t>
            </a:r>
            <a:r>
              <a:rPr lang="en-US" sz="3600" dirty="0" smtClean="0"/>
              <a:t> create learning…………</a:t>
            </a:r>
            <a:br>
              <a:rPr lang="en-US" sz="3600" dirty="0" smtClean="0"/>
            </a:br>
            <a:r>
              <a:rPr lang="en-US" sz="3600" dirty="0" smtClean="0"/>
              <a:t>Teachers create the </a:t>
            </a:r>
            <a:r>
              <a:rPr lang="en-US" sz="3600" dirty="0" smtClean="0">
                <a:solidFill>
                  <a:srgbClr val="FF0000"/>
                </a:solidFill>
              </a:rPr>
              <a:t>conditions</a:t>
            </a:r>
            <a:r>
              <a:rPr lang="en-US" sz="3600" dirty="0" smtClean="0"/>
              <a:t> in which learners learn……..”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ru-RU" sz="3200" dirty="0" smtClean="0"/>
              <a:t>Учителя не создают  обучение, </a:t>
            </a:r>
            <a:r>
              <a:rPr lang="ru-RU" sz="3200" dirty="0" smtClean="0">
                <a:solidFill>
                  <a:srgbClr val="FF0000"/>
                </a:solidFill>
              </a:rPr>
              <a:t>учащиеся</a:t>
            </a:r>
            <a:r>
              <a:rPr lang="ru-RU" sz="3200" dirty="0" smtClean="0"/>
              <a:t> создают обучение……….</a:t>
            </a:r>
            <a:br>
              <a:rPr lang="ru-RU" sz="3200" dirty="0" smtClean="0"/>
            </a:br>
            <a:r>
              <a:rPr lang="ru-RU" sz="3200" dirty="0" smtClean="0"/>
              <a:t>Учителя создают условия в которых учащиеся учатся…………….</a:t>
            </a:r>
            <a:r>
              <a:rPr lang="en-US" sz="3200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</a:t>
            </a:r>
            <a:r>
              <a:rPr lang="en-US" sz="2400" i="1" dirty="0" smtClean="0"/>
              <a:t>William 2010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all about the ………..</a:t>
            </a:r>
            <a:br>
              <a:rPr lang="en-US" dirty="0" smtClean="0"/>
            </a:br>
            <a:r>
              <a:rPr lang="ru-RU" dirty="0" smtClean="0"/>
              <a:t>Всё дело в………..</a:t>
            </a:r>
            <a:endParaRPr lang="ru-RU" dirty="0"/>
          </a:p>
        </p:txBody>
      </p:sp>
      <p:pic>
        <p:nvPicPr>
          <p:cNvPr id="5" name="Содержимое 4" descr="164676_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40592" y="2519766"/>
            <a:ext cx="3046615" cy="2672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nowledge -</a:t>
            </a:r>
            <a:r>
              <a:rPr lang="ru-RU" dirty="0" smtClean="0"/>
              <a:t>знания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ttitude</a:t>
            </a:r>
            <a:r>
              <a:rPr lang="ru-RU" dirty="0" smtClean="0"/>
              <a:t>-отношение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kills</a:t>
            </a:r>
            <a:r>
              <a:rPr lang="ru-RU" dirty="0" smtClean="0"/>
              <a:t>- умения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abits</a:t>
            </a:r>
            <a:r>
              <a:rPr lang="ru-RU" dirty="0" smtClean="0"/>
              <a:t>- привычки</a:t>
            </a: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endParaRPr lang="ru-RU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Knowledge- goals &amp; choice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Знания- цели и выбор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64676_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40592" y="2519766"/>
            <a:ext cx="3046615" cy="2672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Setting clear goals in child friendly language</a:t>
            </a:r>
          </a:p>
          <a:p>
            <a:r>
              <a:rPr lang="en-US" dirty="0" smtClean="0"/>
              <a:t>Providing tasks of the right cognitive level</a:t>
            </a:r>
          </a:p>
          <a:p>
            <a:r>
              <a:rPr lang="en-US" dirty="0" smtClean="0"/>
              <a:t>Allowing choices</a:t>
            </a:r>
          </a:p>
          <a:p>
            <a:r>
              <a:rPr lang="ru-RU" sz="2000" dirty="0" smtClean="0"/>
              <a:t>Постановка чётких целей на дружественном языке</a:t>
            </a:r>
          </a:p>
          <a:p>
            <a:r>
              <a:rPr lang="ru-RU" sz="2000" dirty="0" smtClean="0"/>
              <a:t>Дайте задания подходящего когнитивного уровня</a:t>
            </a:r>
          </a:p>
          <a:p>
            <a:r>
              <a:rPr lang="ru-RU" sz="2000" dirty="0" smtClean="0"/>
              <a:t>Предоставьте возможность выбора</a:t>
            </a:r>
          </a:p>
          <a:p>
            <a:pPr>
              <a:buNone/>
            </a:pPr>
            <a:r>
              <a:rPr lang="en-US" sz="2000" dirty="0" smtClean="0"/>
              <a:t>                    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Share goals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Делитесь целями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eda7299894aa86765965f74c1207f0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46128">
            <a:off x="1787342" y="2128795"/>
            <a:ext cx="2825136" cy="16186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WALT relate to what you want learners to:</a:t>
            </a:r>
          </a:p>
          <a:p>
            <a:r>
              <a:rPr lang="en-US" dirty="0" smtClean="0"/>
              <a:t>Know</a:t>
            </a:r>
          </a:p>
          <a:p>
            <a:r>
              <a:rPr lang="en-US" dirty="0" smtClean="0"/>
              <a:t>Understand</a:t>
            </a:r>
          </a:p>
          <a:p>
            <a:r>
              <a:rPr lang="en-US" dirty="0" smtClean="0"/>
              <a:t>Be able to do</a:t>
            </a:r>
          </a:p>
          <a:p>
            <a:pPr>
              <a:buNone/>
            </a:pPr>
            <a:r>
              <a:rPr lang="en-US" dirty="0" smtClean="0"/>
              <a:t>as a result of the learning and teaching activities.</a:t>
            </a:r>
          </a:p>
          <a:p>
            <a:pPr>
              <a:buNone/>
            </a:pPr>
            <a:r>
              <a:rPr lang="en-US" dirty="0" smtClean="0"/>
              <a:t>          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Allow choices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Позволяйте делать выбор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many sentences..?</a:t>
            </a:r>
          </a:p>
          <a:p>
            <a:r>
              <a:rPr lang="en-US" sz="2400" dirty="0" smtClean="0"/>
              <a:t>How much time..?</a:t>
            </a:r>
          </a:p>
          <a:p>
            <a:r>
              <a:rPr lang="en-US" sz="2400" dirty="0" smtClean="0"/>
              <a:t>Alone or with the buddy..?</a:t>
            </a:r>
          </a:p>
          <a:p>
            <a:r>
              <a:rPr lang="en-US" sz="2400" dirty="0" smtClean="0"/>
              <a:t>When/Where to study..?</a:t>
            </a:r>
          </a:p>
          <a:p>
            <a:r>
              <a:rPr lang="en-US" sz="2400" dirty="0" smtClean="0"/>
              <a:t>Which tools?</a:t>
            </a:r>
            <a:r>
              <a:rPr lang="ru-RU" sz="2400" dirty="0" smtClean="0"/>
              <a:t> Какие средства?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34076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https://quizlet.com/_aw8q2k?x=1jqt&amp;i=2n6ezr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6080444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Children-Gaining-Weight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096929" cy="3960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Attitude-nurture a can do attitude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Отношение- воспитание отношения </a:t>
            </a:r>
            <a:r>
              <a:rPr lang="en-US" sz="2700" dirty="0" smtClean="0">
                <a:solidFill>
                  <a:srgbClr val="FF0000"/>
                </a:solidFill>
              </a:rPr>
              <a:t>“</a:t>
            </a:r>
            <a:r>
              <a:rPr lang="ru-RU" sz="2700" dirty="0" smtClean="0">
                <a:solidFill>
                  <a:srgbClr val="FF0000"/>
                </a:solidFill>
              </a:rPr>
              <a:t>могу сделать</a:t>
            </a:r>
            <a:r>
              <a:rPr lang="en-US" sz="2700" dirty="0" smtClean="0">
                <a:solidFill>
                  <a:srgbClr val="FF0000"/>
                </a:solidFill>
              </a:rPr>
              <a:t>”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64676_o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048000" cy="26730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They need to know you believe in them!</a:t>
            </a:r>
          </a:p>
          <a:p>
            <a:r>
              <a:rPr lang="en-US" sz="2400" dirty="0" smtClean="0"/>
              <a:t>Encourage a Growth mindset</a:t>
            </a:r>
          </a:p>
          <a:p>
            <a:r>
              <a:rPr lang="en-US" sz="2400" dirty="0" smtClean="0"/>
              <a:t>Forster curiosity: get them to ask questions</a:t>
            </a:r>
          </a:p>
          <a:p>
            <a:r>
              <a:rPr lang="ru-RU" sz="2400" dirty="0" smtClean="0"/>
              <a:t>Им нужно знать , что вы верите в них!</a:t>
            </a:r>
          </a:p>
          <a:p>
            <a:r>
              <a:rPr lang="ru-RU" sz="2400" dirty="0" smtClean="0"/>
              <a:t>Поощряйте рост мышления</a:t>
            </a:r>
          </a:p>
          <a:p>
            <a:r>
              <a:rPr lang="ru-RU" sz="2400" dirty="0" smtClean="0"/>
              <a:t>Воспитывайте любопытство</a:t>
            </a:r>
            <a:r>
              <a:rPr lang="en-US" sz="2400" dirty="0" smtClean="0"/>
              <a:t>:</a:t>
            </a:r>
            <a:r>
              <a:rPr lang="ru-RU" sz="2400" dirty="0" smtClean="0"/>
              <a:t> заставляйте их задавать вопросы </a:t>
            </a: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By Anna </a:t>
            </a:r>
            <a:r>
              <a:rPr lang="en-US" sz="2400" dirty="0" err="1" smtClean="0"/>
              <a:t>Hasper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 Формирование навыков самостоятельного чтения на уроках и внеурочной деятельности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2495128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Домогашева</a:t>
            </a:r>
            <a:r>
              <a:rPr lang="ru-RU" dirty="0" smtClean="0">
                <a:solidFill>
                  <a:schemeClr val="tx1"/>
                </a:solidFill>
              </a:rPr>
              <a:t> Анна Борисовна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английского языка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категории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СШ №98 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Get them to ask questions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Поощряйте их задавать 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Teacher, I have a question....?</a:t>
            </a:r>
          </a:p>
          <a:p>
            <a:pPr>
              <a:buNone/>
            </a:pPr>
            <a:r>
              <a:rPr lang="en-US" dirty="0" smtClean="0"/>
              <a:t>Teacher, can you help…….?</a:t>
            </a:r>
          </a:p>
          <a:p>
            <a:pPr>
              <a:buNone/>
            </a:pPr>
            <a:r>
              <a:rPr lang="en-US" dirty="0" smtClean="0"/>
              <a:t>Teacher, what do I do…….?</a:t>
            </a:r>
          </a:p>
          <a:p>
            <a:pPr>
              <a:buNone/>
            </a:pPr>
            <a:r>
              <a:rPr lang="en-US" dirty="0" smtClean="0"/>
              <a:t>Teacher, teacher…….?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200" b="1" dirty="0" smtClean="0"/>
              <a:t>4B4 me……….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Ask your:</a:t>
            </a:r>
          </a:p>
          <a:p>
            <a:pPr>
              <a:buNone/>
            </a:pPr>
            <a:r>
              <a:rPr lang="en-US" b="1" dirty="0" smtClean="0"/>
              <a:t>B</a:t>
            </a:r>
            <a:r>
              <a:rPr lang="en-US" dirty="0" smtClean="0"/>
              <a:t>rain</a:t>
            </a:r>
          </a:p>
          <a:p>
            <a:pPr>
              <a:buNone/>
            </a:pPr>
            <a:r>
              <a:rPr lang="en-US" b="1" dirty="0" smtClean="0"/>
              <a:t>B</a:t>
            </a:r>
            <a:r>
              <a:rPr lang="en-US" dirty="0" smtClean="0"/>
              <a:t>ooks</a:t>
            </a:r>
          </a:p>
          <a:p>
            <a:pPr>
              <a:buNone/>
            </a:pPr>
            <a:r>
              <a:rPr lang="en-US" b="1" dirty="0" smtClean="0"/>
              <a:t>B</a:t>
            </a:r>
            <a:r>
              <a:rPr lang="en-US" dirty="0" smtClean="0"/>
              <a:t>rowser</a:t>
            </a:r>
          </a:p>
          <a:p>
            <a:pPr>
              <a:buNone/>
            </a:pPr>
            <a:r>
              <a:rPr lang="en-US" b="1" dirty="0" smtClean="0"/>
              <a:t>B</a:t>
            </a:r>
            <a:r>
              <a:rPr lang="en-US" dirty="0" smtClean="0"/>
              <a:t>uddy</a:t>
            </a:r>
          </a:p>
          <a:p>
            <a:pPr>
              <a:buNone/>
            </a:pPr>
            <a:r>
              <a:rPr lang="en-US" b="1" dirty="0" smtClean="0"/>
              <a:t>B</a:t>
            </a:r>
            <a:r>
              <a:rPr lang="en-US" dirty="0" smtClean="0"/>
              <a:t>efore me!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Skills and support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Навыки и поддержка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64676_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40592" y="2519766"/>
            <a:ext cx="3046615" cy="2672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strategies visible – Model</a:t>
            </a:r>
          </a:p>
          <a:p>
            <a:r>
              <a:rPr lang="en-US" dirty="0" smtClean="0"/>
              <a:t>Provide scaffolding and support</a:t>
            </a:r>
          </a:p>
          <a:p>
            <a:r>
              <a:rPr lang="en-US" dirty="0" smtClean="0"/>
              <a:t>Give feedback</a:t>
            </a:r>
            <a:endParaRPr lang="ru-RU" dirty="0" smtClean="0"/>
          </a:p>
          <a:p>
            <a:r>
              <a:rPr lang="ru-RU" dirty="0" smtClean="0"/>
              <a:t>Сделайте стратегии видимыми- приведите пример</a:t>
            </a:r>
          </a:p>
          <a:p>
            <a:r>
              <a:rPr lang="ru-RU" dirty="0" smtClean="0"/>
              <a:t>Окажите поддержку</a:t>
            </a:r>
            <a:endParaRPr lang="en-US" dirty="0" smtClean="0"/>
          </a:p>
          <a:p>
            <a:r>
              <a:rPr lang="ru-RU" dirty="0" smtClean="0"/>
              <a:t>  Предоставьте обратную связь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it!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Смодулируйте</a:t>
            </a:r>
            <a:r>
              <a:rPr lang="ru-RU" dirty="0" smtClean="0">
                <a:solidFill>
                  <a:srgbClr val="FF0000"/>
                </a:solidFill>
              </a:rPr>
              <a:t> !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Look, say, cover, write, check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Посмотри, скажи, закрой, напиши, проверь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U-T2-E-026-Look-Say-Cover-Write-Check-Display-Ba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4400" y="2347912"/>
            <a:ext cx="6000750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Habits - create routines &amp; reflect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Привычки- создавайте рутину и размышляйте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64676_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3046615" cy="26725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routines</a:t>
            </a:r>
          </a:p>
          <a:p>
            <a:r>
              <a:rPr lang="en-US" dirty="0" smtClean="0"/>
              <a:t>Create a culture of excellence</a:t>
            </a:r>
          </a:p>
          <a:p>
            <a:r>
              <a:rPr lang="en-US" dirty="0" smtClean="0"/>
              <a:t>Reflect on the learning process</a:t>
            </a:r>
            <a:endParaRPr lang="ru-RU" dirty="0" smtClean="0"/>
          </a:p>
          <a:p>
            <a:r>
              <a:rPr lang="ru-RU" dirty="0" smtClean="0"/>
              <a:t>Выстраивайте рутину</a:t>
            </a:r>
          </a:p>
          <a:p>
            <a:r>
              <a:rPr lang="ru-RU" dirty="0" smtClean="0"/>
              <a:t>Создавайте культуру превосходства</a:t>
            </a:r>
          </a:p>
          <a:p>
            <a:r>
              <a:rPr lang="ru-RU" dirty="0" smtClean="0"/>
              <a:t>Размышляйте над учебным процессом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Success criteria</a:t>
            </a:r>
            <a:r>
              <a:rPr lang="ru-RU" dirty="0" smtClean="0">
                <a:solidFill>
                  <a:srgbClr val="FF0000"/>
                </a:solidFill>
              </a:rPr>
              <a:t>- критерии успеха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i="1" dirty="0" smtClean="0"/>
              <a:t>I’m learning to tell about free-time activities  she/he  likes doing and why……….</a:t>
            </a:r>
            <a:br>
              <a:rPr lang="en-US" sz="2400" i="1" dirty="0" smtClean="0"/>
            </a:br>
            <a:r>
              <a:rPr lang="en-US" sz="2400" i="1" dirty="0" smtClean="0"/>
              <a:t>I’m looking for ….. I can say what they are…………..</a:t>
            </a:r>
            <a:br>
              <a:rPr lang="en-US" sz="2400" i="1" dirty="0" smtClean="0"/>
            </a:br>
            <a:r>
              <a:rPr lang="en-US" sz="2400" i="1" dirty="0" smtClean="0"/>
              <a:t> </a:t>
            </a:r>
            <a:r>
              <a:rPr lang="en-US" sz="2400" i="1" dirty="0" smtClean="0"/>
              <a:t>                             I can write why…………</a:t>
            </a:r>
            <a:br>
              <a:rPr lang="en-US" sz="2400" i="1" dirty="0" smtClean="0"/>
            </a:br>
            <a:r>
              <a:rPr lang="en-US" sz="2400" i="1" dirty="0" smtClean="0"/>
              <a:t> </a:t>
            </a:r>
            <a:r>
              <a:rPr lang="en-US" sz="2400" i="1" dirty="0" smtClean="0"/>
              <a:t>                             I can write…………..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eda7299894aa86765965f74c1207f0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560436"/>
            <a:ext cx="3657600" cy="2591202"/>
          </a:xfrm>
        </p:spPr>
      </p:pic>
      <p:pic>
        <p:nvPicPr>
          <p:cNvPr id="6" name="Содержимое 5" descr="0_r6a4eXRnhQdKmGF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8775" y="2603500"/>
            <a:ext cx="3333750" cy="250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Reflecting on learning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Поразмышляйте над обучением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have you learned today?</a:t>
            </a:r>
          </a:p>
          <a:p>
            <a:r>
              <a:rPr lang="en-US" dirty="0" smtClean="0"/>
              <a:t>How did you do it?</a:t>
            </a:r>
          </a:p>
          <a:p>
            <a:r>
              <a:rPr lang="en-US" dirty="0" smtClean="0"/>
              <a:t>How did the lesson make you feel?</a:t>
            </a:r>
            <a:endParaRPr lang="ru-RU" dirty="0"/>
          </a:p>
        </p:txBody>
      </p:sp>
      <p:pic>
        <p:nvPicPr>
          <p:cNvPr id="5" name="Содержимое 4" descr="20518-01-head-heart-hand-concept-model-for-powerpoint-16x9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634877">
            <a:off x="4931159" y="3852498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“The greatest  </a:t>
            </a:r>
            <a:r>
              <a:rPr lang="en-US" sz="3600" dirty="0" smtClean="0">
                <a:solidFill>
                  <a:srgbClr val="FF0000"/>
                </a:solidFill>
              </a:rPr>
              <a:t>sign of success </a:t>
            </a:r>
            <a:r>
              <a:rPr lang="en-US" sz="3600" dirty="0" smtClean="0"/>
              <a:t>for a teacher is to be able to say- </a:t>
            </a:r>
            <a:r>
              <a:rPr lang="en-US" sz="3600" i="1" dirty="0" smtClean="0"/>
              <a:t>the  learners are now working as if I did not exist .</a:t>
            </a:r>
            <a:r>
              <a:rPr lang="en-US" sz="3600" dirty="0" smtClean="0"/>
              <a:t>”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                    </a:t>
            </a:r>
            <a:r>
              <a:rPr lang="en-US" sz="3200" i="1" dirty="0" smtClean="0"/>
              <a:t>Maria Montes</a:t>
            </a:r>
            <a:r>
              <a:rPr lang="en-US" sz="3200" i="1" dirty="0"/>
              <a:t>s</a:t>
            </a:r>
            <a:r>
              <a:rPr lang="en-US" sz="3200" i="1" dirty="0" smtClean="0"/>
              <a:t>ori</a:t>
            </a:r>
            <a:br>
              <a:rPr lang="en-US" sz="3200" i="1" dirty="0" smtClean="0"/>
            </a:br>
            <a:r>
              <a:rPr lang="en-US" sz="3200" i="1" dirty="0" smtClean="0"/>
              <a:t>“ </a:t>
            </a:r>
            <a:r>
              <a:rPr lang="ru-RU" sz="3200" i="1" dirty="0" smtClean="0"/>
              <a:t>Самый великий </a:t>
            </a:r>
            <a:r>
              <a:rPr lang="ru-RU" sz="3200" i="1" dirty="0" smtClean="0">
                <a:solidFill>
                  <a:srgbClr val="FF0000"/>
                </a:solidFill>
              </a:rPr>
              <a:t>признак успеха </a:t>
            </a:r>
            <a:r>
              <a:rPr lang="ru-RU" sz="3200" i="1" dirty="0" smtClean="0"/>
              <a:t>для учителя –это суметь сказать, что теперь ученики работают как будто меня не существует </a:t>
            </a:r>
            <a:r>
              <a:rPr lang="en-US" sz="3200" i="1" dirty="0" smtClean="0"/>
              <a:t>”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en-US" sz="3200" dirty="0" smtClean="0"/>
              <a:t>Sources</a:t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2400" dirty="0" smtClean="0"/>
              <a:t>. Building learning Power (2002), Claxton</a:t>
            </a:r>
            <a:br>
              <a:rPr lang="en-US" sz="2400" dirty="0" smtClean="0"/>
            </a:br>
            <a:r>
              <a:rPr lang="en-US" sz="2400" dirty="0" smtClean="0"/>
              <a:t>2. Children Learning English (2005), Moon</a:t>
            </a:r>
            <a:br>
              <a:rPr lang="en-US" sz="2400" dirty="0" smtClean="0"/>
            </a:br>
            <a:r>
              <a:rPr lang="en-US" sz="2400" dirty="0" smtClean="0"/>
              <a:t>3. Engaging learners (2012), Griffins &amp; Burns</a:t>
            </a:r>
            <a:br>
              <a:rPr lang="en-US" sz="2400" dirty="0" smtClean="0"/>
            </a:br>
            <a:r>
              <a:rPr lang="en-US" sz="2400" dirty="0" smtClean="0"/>
              <a:t>4. Learning for themselves (2008), Wilson &amp; Murdoch</a:t>
            </a:r>
            <a:br>
              <a:rPr lang="en-US" sz="2400" dirty="0" smtClean="0"/>
            </a:br>
            <a:r>
              <a:rPr lang="en-US" sz="2400" dirty="0" smtClean="0"/>
              <a:t>5. Mindset (2006), </a:t>
            </a:r>
            <a:r>
              <a:rPr lang="en-US" sz="2400" dirty="0" err="1" smtClean="0"/>
              <a:t>Dweck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6. Teaching children how to learn (2015), Ellis &amp; Ibrahim</a:t>
            </a:r>
            <a:br>
              <a:rPr lang="en-US" sz="2400" dirty="0" smtClean="0"/>
            </a:br>
            <a:r>
              <a:rPr lang="en-US" sz="2400" dirty="0" smtClean="0"/>
              <a:t>7.    Teaching foreign languages in the primary school (2009), Kirsch</a:t>
            </a:r>
            <a:br>
              <a:rPr lang="en-US" sz="2400" dirty="0" smtClean="0"/>
            </a:br>
            <a:r>
              <a:rPr lang="en-US" sz="2400" dirty="0" smtClean="0"/>
              <a:t>8. 500 activities for the primary classroom (2007), Read</a:t>
            </a:r>
            <a:br>
              <a:rPr lang="en-US" sz="2400" dirty="0" smtClean="0"/>
            </a:br>
            <a:r>
              <a:rPr lang="en-US" sz="2400" dirty="0" smtClean="0"/>
              <a:t>9. </a:t>
            </a:r>
            <a:r>
              <a:rPr lang="en-US" sz="2400" dirty="0" smtClean="0">
                <a:solidFill>
                  <a:schemeClr val="tx1"/>
                </a:solidFill>
                <a:effectLst/>
                <a:hlinkClick r:id="rId2"/>
              </a:rPr>
              <a:t>www.quizlet.com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10. </a:t>
            </a:r>
            <a:r>
              <a:rPr lang="en-US" sz="2400" dirty="0" smtClean="0">
                <a:hlinkClick r:id="rId3"/>
              </a:rPr>
              <a:t>www.AnswerGarden.com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11. </a:t>
            </a:r>
            <a:r>
              <a:rPr lang="en-US" sz="2400" dirty="0" smtClean="0">
                <a:hlinkClick r:id="rId4"/>
              </a:rPr>
              <a:t>www.wordwall.com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52328"/>
          </a:xfrm>
        </p:spPr>
        <p:txBody>
          <a:bodyPr>
            <a:noAutofit/>
          </a:bodyPr>
          <a:lstStyle/>
          <a:p>
            <a:r>
              <a:rPr lang="en-US" sz="4800" dirty="0" smtClean="0"/>
              <a:t>Exploring learner  Independence </a:t>
            </a:r>
            <a:br>
              <a:rPr lang="en-US" sz="4800" dirty="0" smtClean="0"/>
            </a:br>
            <a:r>
              <a:rPr lang="en-US" sz="4800" dirty="0" smtClean="0"/>
              <a:t>I think learner </a:t>
            </a:r>
            <a:r>
              <a:rPr lang="en-US" sz="4800" dirty="0" smtClean="0">
                <a:solidFill>
                  <a:srgbClr val="FF0000"/>
                </a:solidFill>
              </a:rPr>
              <a:t>Independence </a:t>
            </a:r>
            <a:r>
              <a:rPr lang="en-US" sz="4800" dirty="0" smtClean="0"/>
              <a:t>is………..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83568" y="3933056"/>
            <a:ext cx="7848872" cy="20162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Я  полагаю, что </a:t>
            </a:r>
            <a:r>
              <a:rPr lang="ru-RU" sz="4000" dirty="0" smtClean="0">
                <a:solidFill>
                  <a:srgbClr val="FF0000"/>
                </a:solidFill>
              </a:rPr>
              <a:t>самостоятельность </a:t>
            </a:r>
            <a:r>
              <a:rPr lang="ru-RU" sz="4000" dirty="0" smtClean="0">
                <a:solidFill>
                  <a:schemeClr val="tx1"/>
                </a:solidFill>
              </a:rPr>
              <a:t>ученика- это…………………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https://answergarden.ch/2633444</a:t>
            </a:r>
            <a:endParaRPr lang="ru-RU" sz="3600" dirty="0"/>
          </a:p>
        </p:txBody>
      </p:sp>
      <p:pic>
        <p:nvPicPr>
          <p:cNvPr id="4" name="Содержимое 3" descr="cha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0013" y="1943338"/>
            <a:ext cx="3809524" cy="3809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126560" cy="45365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/>
              <a:t>…  </a:t>
            </a:r>
            <a:r>
              <a:rPr lang="en-US" sz="4000" dirty="0" smtClean="0"/>
              <a:t>a learning </a:t>
            </a:r>
            <a:r>
              <a:rPr lang="en-US" sz="4000" dirty="0" smtClean="0">
                <a:solidFill>
                  <a:srgbClr val="FF0000"/>
                </a:solidFill>
              </a:rPr>
              <a:t>process</a:t>
            </a:r>
            <a:r>
              <a:rPr lang="en-US" sz="4000" dirty="0" smtClean="0"/>
              <a:t> where learners have </a:t>
            </a:r>
            <a:r>
              <a:rPr lang="en-US" sz="4000" dirty="0" smtClean="0">
                <a:solidFill>
                  <a:srgbClr val="FF0000"/>
                </a:solidFill>
              </a:rPr>
              <a:t>ownership </a:t>
            </a:r>
            <a:r>
              <a:rPr lang="en-US" sz="4000" dirty="0" smtClean="0"/>
              <a:t>of  their learning.  An independent learner sets goals, makes choices and decisions about </a:t>
            </a:r>
            <a:r>
              <a:rPr lang="en-US" sz="4000" dirty="0" smtClean="0">
                <a:solidFill>
                  <a:srgbClr val="FF0000"/>
                </a:solidFill>
              </a:rPr>
              <a:t>how  </a:t>
            </a:r>
            <a:r>
              <a:rPr lang="en-US" sz="4000" dirty="0" smtClean="0"/>
              <a:t>to meet these goals. He /she takes  responsibility for learning and reflects on the process.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517232"/>
            <a:ext cx="7848872" cy="936104"/>
          </a:xfrm>
        </p:spPr>
        <p:txBody>
          <a:bodyPr>
            <a:normAutofit/>
          </a:bodyPr>
          <a:lstStyle/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i="1" dirty="0" smtClean="0">
                <a:solidFill>
                  <a:schemeClr val="tx1"/>
                </a:solidFill>
              </a:rPr>
              <a:t>www.link.springer.com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…. </a:t>
            </a: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роцесс </a:t>
            </a:r>
            <a:r>
              <a:rPr lang="ru-RU" dirty="0" smtClean="0"/>
              <a:t>обучения, где учащиеся несут</a:t>
            </a:r>
            <a:r>
              <a:rPr lang="ru-RU" dirty="0" smtClean="0">
                <a:solidFill>
                  <a:srgbClr val="FF0000"/>
                </a:solidFill>
              </a:rPr>
              <a:t> ответственность  </a:t>
            </a:r>
            <a:r>
              <a:rPr lang="ru-RU" dirty="0" smtClean="0"/>
              <a:t>за их обучение. Самостоятельный ученик ставит </a:t>
            </a:r>
            <a:r>
              <a:rPr lang="ru-RU" dirty="0" smtClean="0">
                <a:solidFill>
                  <a:srgbClr val="FF0000"/>
                </a:solidFill>
              </a:rPr>
              <a:t> цели</a:t>
            </a:r>
            <a:r>
              <a:rPr lang="ru-RU" dirty="0" smtClean="0"/>
              <a:t>, делает </a:t>
            </a:r>
            <a:r>
              <a:rPr lang="ru-RU" dirty="0" smtClean="0">
                <a:solidFill>
                  <a:srgbClr val="FF0000"/>
                </a:solidFill>
              </a:rPr>
              <a:t>выбор </a:t>
            </a:r>
            <a:r>
              <a:rPr lang="ru-RU" dirty="0" smtClean="0"/>
              <a:t>и принимает решение, о том, </a:t>
            </a:r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 smtClean="0"/>
              <a:t>достичь эти цели. Он/она несёт ответственность за обучение и размышляет о процессе.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Your beliefs about YL……………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Ваши убеждения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 младших учениках………..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800" dirty="0" smtClean="0"/>
              <a:t>1. Learner independence means learning a lot without my help.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Teaching </a:t>
            </a:r>
            <a:r>
              <a:rPr lang="en-US" sz="2800" dirty="0" err="1" smtClean="0"/>
              <a:t>Yls</a:t>
            </a:r>
            <a:r>
              <a:rPr lang="en-US" sz="2800" dirty="0" smtClean="0"/>
              <a:t> learner independence should be part of every subject.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My materials don’t show me how to teach learner independence.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With </a:t>
            </a:r>
            <a:r>
              <a:rPr lang="en-US" sz="2800" dirty="0" err="1" smtClean="0"/>
              <a:t>Yls</a:t>
            </a:r>
            <a:r>
              <a:rPr lang="en-US" sz="2800" dirty="0" smtClean="0"/>
              <a:t> can we use their first language to develop this?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I didn’t learn this at school, so I can’t teach this.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6-year-olds are too young for learner independence.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https://wordwall.net/play/34987/351/604</a:t>
            </a:r>
            <a:endParaRPr lang="ru-RU" sz="3200" dirty="0"/>
          </a:p>
        </p:txBody>
      </p:sp>
      <p:pic>
        <p:nvPicPr>
          <p:cNvPr id="4" name="Содержимое 3" descr="q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53650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10791</TotalTime>
  <Words>632</Words>
  <Application>Microsoft Office PowerPoint</Application>
  <PresentationFormat>Экран (4:3)</PresentationFormat>
  <Paragraphs>118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“Формирование функциональной грамотности обучающихся в условиях перехода общеобразовательных организаций города на обновленные ФГОС  общего образования”</vt:lpstr>
      <vt:lpstr>“ Формирование навыков самостоятельного чтения на уроках и внеурочной деятельности”</vt:lpstr>
      <vt:lpstr>Exploring learner  Independence  I think learner Independence is………..</vt:lpstr>
      <vt:lpstr>https://answergarden.ch/2633444</vt:lpstr>
      <vt:lpstr>     …  a learning process where learners have ownership of  their learning.  An independent learner sets goals, makes choices and decisions about how  to meet these goals. He /she takes  responsibility for learning and reflects on the process.</vt:lpstr>
      <vt:lpstr>…. процесс обучения, где учащиеся несут ответственность  за их обучение. Самостоятельный ученик ставит  цели, делает выбор и принимает решение, о том, как достичь эти цели. Он/она несёт ответственность за обучение и размышляет о процессе.</vt:lpstr>
      <vt:lpstr>Why?</vt:lpstr>
      <vt:lpstr>Your beliefs about YL……………  Ваши убеждения о младших учениках………..</vt:lpstr>
      <vt:lpstr>https://wordwall.net/play/34987/351/604</vt:lpstr>
      <vt:lpstr>Your beliefs…………</vt:lpstr>
      <vt:lpstr>Given the chance and the right kind of conditions even children as young as 6 can make choices and reflect on their own learning ……… Предоставляя шанс и правильные условия даже дети в возрасте 6 лет могут сделать выбор и размышлять  о  собственном обучении………                                             Guy Claxton 2002</vt:lpstr>
      <vt:lpstr>“How to put them in the driver’s seat?” “Как посадить их на место водителя?”                                                Anna Hasper </vt:lpstr>
      <vt:lpstr>“Teachers do not create learning, learners create learning………… Teachers create the conditions in which learners learn……..” “Учителя не создают  обучение, учащиеся создают обучение………. Учителя создают условия в которых учащиеся учатся…………….”                                     William 2010</vt:lpstr>
      <vt:lpstr>It’s all about the ……….. Всё дело в………..</vt:lpstr>
      <vt:lpstr>Knowledge- goals &amp; choice Знания- цели и выбор</vt:lpstr>
      <vt:lpstr>Share goals Делитесь целями</vt:lpstr>
      <vt:lpstr>Allow choices Позволяйте делать выбор</vt:lpstr>
      <vt:lpstr>https://quizlet.com/_aw8q2k?x=1jqt&amp;i=2n6ezr</vt:lpstr>
      <vt:lpstr>Attitude-nurture a can do attitude  Отношение- воспитание отношения “могу сделать”</vt:lpstr>
      <vt:lpstr>Get them to ask questions Поощряйте их задавать вопросы</vt:lpstr>
      <vt:lpstr>Skills and support Навыки и поддержка</vt:lpstr>
      <vt:lpstr>Model it! Смодулируйте ! Look, say, cover, write, check Посмотри, скажи, закрой, напиши, проверь </vt:lpstr>
      <vt:lpstr>Habits - create routines &amp; reflect Привычки- создавайте рутину и размышляйте</vt:lpstr>
      <vt:lpstr>Success criteria- критерии успеха I’m learning to tell about free-time activities  she/he  likes doing and why………. I’m looking for ….. I can say what they are…………..                               I can write why…………                               I can write…………..</vt:lpstr>
      <vt:lpstr>Reflecting on learning Поразмышляйте над обучением</vt:lpstr>
      <vt:lpstr>“The greatest  sign of success for a teacher is to be able to say- the  learners are now working as if I did not exist .”                                      Maria Montessori “ Самый великий признак успеха для учителя –это суметь сказать, что теперь ученики работают как будто меня не существует ”</vt:lpstr>
      <vt:lpstr>Sources 1. Building learning Power (2002), Claxton 2. Children Learning English (2005), Moon 3. Engaging learners (2012), Griffins &amp; Burns 4. Learning for themselves (2008), Wilson &amp; Murdoch 5. Mindset (2006), Dweck 6. Teaching children how to learn (2015), Ellis &amp; Ibrahim 7.    Teaching foreign languages in the primary school (2009), Kirsch 8. 500 activities for the primary classroom (2007), Read 9. www.quizlet.com 10. www.AnswerGarden.com 11. www.wordwall.com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151</cp:revision>
  <dcterms:created xsi:type="dcterms:W3CDTF">2022-08-18T05:58:02Z</dcterms:created>
  <dcterms:modified xsi:type="dcterms:W3CDTF">2022-08-25T17:49:12Z</dcterms:modified>
</cp:coreProperties>
</file>